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86" r:id="rId5"/>
    <p:sldId id="287" r:id="rId6"/>
    <p:sldId id="259" r:id="rId7"/>
    <p:sldId id="260" r:id="rId8"/>
    <p:sldId id="262" r:id="rId9"/>
    <p:sldId id="265" r:id="rId10"/>
    <p:sldId id="282" r:id="rId11"/>
    <p:sldId id="283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8" r:id="rId23"/>
    <p:sldId id="279" r:id="rId24"/>
    <p:sldId id="280" r:id="rId25"/>
    <p:sldId id="281" r:id="rId26"/>
    <p:sldId id="284" r:id="rId27"/>
    <p:sldId id="285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9" autoAdjust="0"/>
  </p:normalViewPr>
  <p:slideViewPr>
    <p:cSldViewPr>
      <p:cViewPr>
        <p:scale>
          <a:sx n="59" d="100"/>
          <a:sy n="59" d="100"/>
        </p:scale>
        <p:origin x="-2274" y="-6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B0F48A-3E9E-4EB7-8072-7F898046ADFE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A7D1D-7D68-46BB-AEE4-6DB24890C3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917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A7D1D-7D68-46BB-AEE4-6DB24890C3CD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880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1989_%D0%B3%D0%BE%D0%B4" TargetMode="External"/><Relationship Id="rId2" Type="http://schemas.openxmlformats.org/officeDocument/2006/relationships/hyperlink" Target="https://ru.wikipedia.org/wiki/%D0%A7%D0%B5%D1%85%D0%BE%D1%81%D0%BB%D0%BE%D0%B2%D0%B0%D0%BA%D0%B8%D1%8F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ru.wikipedia.org/wiki/%D0%A7%D0%A1%D0%A1%D0%A0" TargetMode="External"/><Relationship Id="rId4" Type="http://schemas.openxmlformats.org/officeDocument/2006/relationships/hyperlink" Target="https://ru.wikipedia.org/wiki/%D0%9A%D0%BE%D0%BC%D0%BC%D1%83%D0%BD%D0%B8%D1%81%D1%82%D0%B8%D1%87%D0%B5%D1%81%D0%BA%D0%B0%D1%8F_%D0%BF%D0%B0%D1%80%D1%82%D0%B8%D1%8F_%D0%A7%D0%B5%D1%85%D0%BE%D1%81%D0%BB%D0%BE%D0%B2%D0%B0%D0%BA%D0%B8%D0%B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Характерные черты и сравнительный анализ классических, «бархатных» и «цветных» революций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6368752" cy="134570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Проф. Игнатьева И.Ф.(РГПУ),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проф. Исаев Б.А. (ГУАП, Санкт-Петербург)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197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36712"/>
            <a:ext cx="7776863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488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779562"/>
            <a:ext cx="7488832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5625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«Цветная» революция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2551837"/>
            <a:ext cx="770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«Цветная революция» — </a:t>
            </a:r>
            <a:r>
              <a:rPr lang="ru-RU" sz="2400" dirty="0" smtClean="0"/>
              <a:t>это переворот, в ходе которого смена </a:t>
            </a:r>
            <a:r>
              <a:rPr lang="ru-RU" sz="2400" dirty="0"/>
              <a:t>правящих режимов, осуществляемая с преимущественным использованием методов ненасильственной политической </a:t>
            </a:r>
            <a:r>
              <a:rPr lang="ru-RU" sz="2400" dirty="0" smtClean="0"/>
              <a:t>борьбы, обычно </a:t>
            </a:r>
            <a:r>
              <a:rPr lang="ru-RU" sz="2400" dirty="0"/>
              <a:t>массовых уличных акций </a:t>
            </a:r>
            <a:r>
              <a:rPr lang="ru-RU" sz="2400" dirty="0" smtClean="0"/>
              <a:t>протеста.</a:t>
            </a:r>
          </a:p>
          <a:p>
            <a:r>
              <a:rPr lang="ru-RU" sz="2400" dirty="0" smtClean="0"/>
              <a:t>«Цветные революции» в отличие от «бархатных» и классических не несут смену экономической и политической системы, а ведут к смене политического режима.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299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2656"/>
            <a:ext cx="7344816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0700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54820"/>
            <a:ext cx="8674391" cy="476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4327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92696"/>
            <a:ext cx="7488831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95343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2656"/>
            <a:ext cx="7128792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99940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7344815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93623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59423"/>
            <a:ext cx="7632847" cy="540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28847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7488831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1664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-218152"/>
            <a:ext cx="82809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/>
          </a:p>
          <a:p>
            <a:r>
              <a:rPr lang="ru-RU" sz="2400" dirty="0" smtClean="0">
                <a:solidFill>
                  <a:srgbClr val="FF0000"/>
                </a:solidFill>
              </a:rPr>
              <a:t>Во </a:t>
            </a:r>
            <a:r>
              <a:rPr lang="ru-RU" sz="2400" dirty="0">
                <a:solidFill>
                  <a:srgbClr val="FF0000"/>
                </a:solidFill>
              </a:rPr>
              <a:t>французском </a:t>
            </a:r>
            <a:r>
              <a:rPr lang="ru-RU" sz="2400" dirty="0" smtClean="0">
                <a:solidFill>
                  <a:srgbClr val="FF0000"/>
                </a:solidFill>
              </a:rPr>
              <a:t>языке понятие </a:t>
            </a:r>
            <a:r>
              <a:rPr lang="ru-RU" sz="2400" dirty="0">
                <a:solidFill>
                  <a:srgbClr val="FF0000"/>
                </a:solidFill>
              </a:rPr>
              <a:t>«революция</a:t>
            </a:r>
            <a:r>
              <a:rPr lang="ru-RU" sz="2400" dirty="0" smtClean="0">
                <a:solidFill>
                  <a:srgbClr val="FF0000"/>
                </a:solidFill>
              </a:rPr>
              <a:t>» («</a:t>
            </a:r>
            <a:r>
              <a:rPr lang="ru-RU" sz="2400" dirty="0" err="1">
                <a:solidFill>
                  <a:srgbClr val="FF0000"/>
                </a:solidFill>
              </a:rPr>
              <a:t>revolutoin</a:t>
            </a:r>
            <a:r>
              <a:rPr lang="ru-RU" sz="2400" dirty="0">
                <a:solidFill>
                  <a:srgbClr val="FF0000"/>
                </a:solidFill>
              </a:rPr>
              <a:t>») означает: </a:t>
            </a:r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400" dirty="0" smtClean="0"/>
              <a:t>1.«переворот</a:t>
            </a:r>
            <a:r>
              <a:rPr lang="ru-RU" sz="2400" dirty="0"/>
              <a:t>», </a:t>
            </a:r>
            <a:r>
              <a:rPr lang="ru-RU" sz="2400" dirty="0" smtClean="0"/>
              <a:t>2. </a:t>
            </a:r>
            <a:r>
              <a:rPr lang="ru-RU" sz="2400" dirty="0"/>
              <a:t>«полный оборот», «цикл», </a:t>
            </a:r>
            <a:r>
              <a:rPr lang="ru-RU" sz="2400" dirty="0" smtClean="0"/>
              <a:t>3.«</a:t>
            </a:r>
            <a:r>
              <a:rPr lang="ru-RU" sz="2400" dirty="0"/>
              <a:t>вращение</a:t>
            </a:r>
            <a:r>
              <a:rPr lang="ru-RU" sz="2400" dirty="0" smtClean="0"/>
              <a:t>», «</a:t>
            </a:r>
            <a:r>
              <a:rPr lang="ru-RU" sz="2400" dirty="0"/>
              <a:t>виток». </a:t>
            </a:r>
            <a:endParaRPr lang="ru-RU" sz="2400" dirty="0" smtClean="0"/>
          </a:p>
          <a:p>
            <a:r>
              <a:rPr lang="ru-RU" sz="2400" dirty="0">
                <a:solidFill>
                  <a:srgbClr val="FF0000"/>
                </a:solidFill>
              </a:rPr>
              <a:t>б</a:t>
            </a:r>
            <a:r>
              <a:rPr lang="ru-RU" sz="2400" dirty="0" smtClean="0">
                <a:solidFill>
                  <a:srgbClr val="FF0000"/>
                </a:solidFill>
              </a:rPr>
              <a:t>лизкие </a:t>
            </a:r>
            <a:r>
              <a:rPr lang="ru-RU" sz="2400" dirty="0">
                <a:solidFill>
                  <a:srgbClr val="FF0000"/>
                </a:solidFill>
              </a:rPr>
              <a:t>по смыслу слова </a:t>
            </a:r>
            <a:r>
              <a:rPr lang="ru-RU" sz="2400" dirty="0" smtClean="0">
                <a:solidFill>
                  <a:srgbClr val="FF0000"/>
                </a:solidFill>
              </a:rPr>
              <a:t>означают</a:t>
            </a:r>
            <a:r>
              <a:rPr lang="ru-RU" sz="2400" dirty="0">
                <a:solidFill>
                  <a:srgbClr val="FF0000"/>
                </a:solidFill>
              </a:rPr>
              <a:t>: </a:t>
            </a:r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400" dirty="0" smtClean="0"/>
              <a:t>«</a:t>
            </a:r>
            <a:r>
              <a:rPr lang="en-US" sz="2400" dirty="0" err="1"/>
              <a:t>revolte</a:t>
            </a:r>
            <a:r>
              <a:rPr lang="ru-RU" sz="2400" dirty="0"/>
              <a:t>» – </a:t>
            </a:r>
            <a:r>
              <a:rPr lang="ru-RU" sz="2400" dirty="0" smtClean="0"/>
              <a:t>«восстание</a:t>
            </a:r>
            <a:r>
              <a:rPr lang="ru-RU" sz="2400" dirty="0"/>
              <a:t>», «мятеж»; </a:t>
            </a:r>
          </a:p>
          <a:p>
            <a:r>
              <a:rPr lang="ru-RU" sz="2400" dirty="0"/>
              <a:t>«</a:t>
            </a:r>
            <a:r>
              <a:rPr lang="en-US" sz="2400" dirty="0" err="1"/>
              <a:t>revolu</a:t>
            </a:r>
            <a:r>
              <a:rPr lang="ru-RU" sz="2400" dirty="0"/>
              <a:t>» – </a:t>
            </a:r>
            <a:r>
              <a:rPr lang="ru-RU" sz="2400" dirty="0" smtClean="0"/>
              <a:t>«истекший</a:t>
            </a:r>
            <a:r>
              <a:rPr lang="ru-RU" sz="2400" dirty="0"/>
              <a:t>», «минувший</a:t>
            </a:r>
            <a:r>
              <a:rPr lang="ru-RU" sz="2400" dirty="0" smtClean="0"/>
              <a:t>», «исполнившийся</a:t>
            </a:r>
            <a:r>
              <a:rPr lang="ru-RU" sz="2400" dirty="0"/>
              <a:t>»; </a:t>
            </a:r>
          </a:p>
          <a:p>
            <a:r>
              <a:rPr lang="ru-RU" sz="2400" dirty="0"/>
              <a:t>«</a:t>
            </a:r>
            <a:r>
              <a:rPr lang="en-US" sz="2400" dirty="0" err="1"/>
              <a:t>revolter</a:t>
            </a:r>
            <a:r>
              <a:rPr lang="ru-RU" sz="2400" dirty="0"/>
              <a:t>» – </a:t>
            </a:r>
            <a:r>
              <a:rPr lang="ru-RU" sz="2400" dirty="0" smtClean="0"/>
              <a:t>«возмущать</a:t>
            </a:r>
            <a:r>
              <a:rPr lang="ru-RU" sz="2400" dirty="0"/>
              <a:t>», </a:t>
            </a:r>
            <a:r>
              <a:rPr lang="ru-RU" sz="2400" dirty="0" smtClean="0"/>
              <a:t>«</a:t>
            </a:r>
            <a:r>
              <a:rPr lang="ru-RU" sz="2400" dirty="0"/>
              <a:t>восстать», «взбунтоваться»; </a:t>
            </a:r>
          </a:p>
          <a:p>
            <a:r>
              <a:rPr lang="ru-RU" sz="2400" dirty="0"/>
              <a:t>«</a:t>
            </a:r>
            <a:r>
              <a:rPr lang="en-US" sz="2400" dirty="0" err="1"/>
              <a:t>revolutionner</a:t>
            </a:r>
            <a:r>
              <a:rPr lang="ru-RU" sz="2400" dirty="0"/>
              <a:t>» – </a:t>
            </a:r>
            <a:r>
              <a:rPr lang="ru-RU" sz="2400" dirty="0" smtClean="0"/>
              <a:t>производить коренную ломку. </a:t>
            </a:r>
            <a:r>
              <a:rPr lang="ru-RU" sz="2400" dirty="0" smtClean="0">
                <a:solidFill>
                  <a:srgbClr val="FF0000"/>
                </a:solidFill>
              </a:rPr>
              <a:t>Этимологический </a:t>
            </a:r>
            <a:r>
              <a:rPr lang="ru-RU" sz="2400" dirty="0">
                <a:solidFill>
                  <a:srgbClr val="FF0000"/>
                </a:solidFill>
              </a:rPr>
              <a:t>смысл </a:t>
            </a:r>
            <a:r>
              <a:rPr lang="ru-RU" sz="2400" dirty="0" smtClean="0">
                <a:solidFill>
                  <a:srgbClr val="FF0000"/>
                </a:solidFill>
              </a:rPr>
              <a:t>понятия </a:t>
            </a:r>
            <a:r>
              <a:rPr lang="ru-RU" sz="2400" dirty="0">
                <a:solidFill>
                  <a:srgbClr val="FF0000"/>
                </a:solidFill>
              </a:rPr>
              <a:t>«революция</a:t>
            </a:r>
            <a:r>
              <a:rPr lang="ru-RU" sz="2400" dirty="0" smtClean="0">
                <a:solidFill>
                  <a:srgbClr val="FF0000"/>
                </a:solidFill>
              </a:rPr>
              <a:t>»: </a:t>
            </a:r>
          </a:p>
          <a:p>
            <a:pPr marL="285750" indent="-285750">
              <a:buFontTx/>
              <a:buChar char="-"/>
            </a:pPr>
            <a:r>
              <a:rPr lang="ru-RU" sz="2400" dirty="0" smtClean="0"/>
              <a:t>возмущение</a:t>
            </a:r>
            <a:r>
              <a:rPr lang="ru-RU" sz="2400" dirty="0"/>
              <a:t>, негодование, вызвавшее </a:t>
            </a:r>
            <a:r>
              <a:rPr lang="ru-RU" sz="2400" dirty="0" smtClean="0"/>
              <a:t>восстание; </a:t>
            </a:r>
          </a:p>
          <a:p>
            <a:pPr marL="285750" indent="-285750">
              <a:buFontTx/>
              <a:buChar char="-"/>
            </a:pPr>
            <a:r>
              <a:rPr lang="ru-RU" sz="2400" dirty="0" smtClean="0"/>
              <a:t>завершение </a:t>
            </a:r>
            <a:r>
              <a:rPr lang="ru-RU" sz="2400" dirty="0"/>
              <a:t>какого-либо цикла развития общества путем </a:t>
            </a:r>
            <a:r>
              <a:rPr lang="ru-RU" sz="2400" dirty="0" smtClean="0"/>
              <a:t>переворота;</a:t>
            </a:r>
          </a:p>
          <a:p>
            <a:pPr marL="285750" indent="-285750">
              <a:buFontTx/>
              <a:buChar char="-"/>
            </a:pPr>
            <a:r>
              <a:rPr lang="ru-RU" sz="2400" dirty="0" smtClean="0"/>
              <a:t>коренные изменения качества </a:t>
            </a:r>
            <a:r>
              <a:rPr lang="ru-RU" sz="2400" dirty="0"/>
              <a:t>существовавшей до сих пор системы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758222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64704"/>
            <a:ext cx="7488831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56260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08720"/>
            <a:ext cx="7416823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97675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836712"/>
            <a:ext cx="7488831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83837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836712"/>
            <a:ext cx="7344815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24384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08720"/>
            <a:ext cx="7200799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89722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836712"/>
            <a:ext cx="7560839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49451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92696"/>
            <a:ext cx="7920880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70319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92696"/>
            <a:ext cx="7848872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1775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-218152"/>
            <a:ext cx="8136904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solidFill>
                <a:srgbClr val="FF0000"/>
              </a:solidFill>
            </a:endParaRPr>
          </a:p>
          <a:p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400" dirty="0" smtClean="0">
                <a:solidFill>
                  <a:srgbClr val="FF0000"/>
                </a:solidFill>
              </a:rPr>
              <a:t>Определение революции</a:t>
            </a:r>
          </a:p>
          <a:p>
            <a:r>
              <a:rPr lang="ru-RU" sz="2400" dirty="0" err="1" smtClean="0">
                <a:solidFill>
                  <a:srgbClr val="FF0000"/>
                </a:solidFill>
              </a:rPr>
              <a:t>Тэда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Скокпол</a:t>
            </a:r>
            <a:r>
              <a:rPr lang="ru-RU" sz="2400" dirty="0" smtClean="0"/>
              <a:t>: </a:t>
            </a:r>
            <a:r>
              <a:rPr lang="ru-RU" sz="2400" dirty="0"/>
              <a:t>«стремительная, коренная трансформация государственных и классовых структур, сопровождаемая и частично поддерживаемая классовыми восстаниями снизу». 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Самюэль </a:t>
            </a:r>
            <a:r>
              <a:rPr lang="ru-RU" sz="2400" dirty="0" err="1">
                <a:solidFill>
                  <a:srgbClr val="FF0000"/>
                </a:solidFill>
              </a:rPr>
              <a:t>Хантингтон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: </a:t>
            </a:r>
            <a:r>
              <a:rPr lang="ru-RU" sz="2400" dirty="0"/>
              <a:t>«стремительное, фундаментальное и насильственное внутриполитическое изменение в доминирующих ценностях и мифах общества, его политических институтах, социальной структуре, лидерстве, деятельности правительства и политике</a:t>
            </a:r>
            <a:r>
              <a:rPr lang="ru-RU" sz="2400" dirty="0" smtClean="0"/>
              <a:t>».</a:t>
            </a:r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400" dirty="0" smtClean="0">
                <a:solidFill>
                  <a:srgbClr val="FF0000"/>
                </a:solidFill>
              </a:rPr>
              <a:t>Энтони </a:t>
            </a:r>
            <a:r>
              <a:rPr lang="ru-RU" sz="2400" dirty="0" err="1">
                <a:solidFill>
                  <a:srgbClr val="FF0000"/>
                </a:solidFill>
              </a:rPr>
              <a:t>Гидденс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: </a:t>
            </a:r>
            <a:r>
              <a:rPr lang="ru-RU" sz="2400" dirty="0"/>
              <a:t>«захват государственной власти посредством насильственных средств лидерами массового движения, когда впоследствии эта власть используется для инициирования основных процессов социальных реформ</a:t>
            </a:r>
            <a:r>
              <a:rPr lang="ru-RU" sz="2400" dirty="0" smtClean="0"/>
              <a:t>».</a:t>
            </a:r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6504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08720"/>
            <a:ext cx="7704856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6457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76238"/>
            <a:ext cx="8064896" cy="6113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0002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Новые коннотации революции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720840"/>
            <a:ext cx="75608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err="1">
                <a:solidFill>
                  <a:srgbClr val="FF0000"/>
                </a:solidFill>
              </a:rPr>
              <a:t>Refolution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/>
              <a:t>- составлен из понятий «реформа» («</a:t>
            </a:r>
            <a:r>
              <a:rPr lang="en-US" sz="2800" dirty="0"/>
              <a:t>reform</a:t>
            </a:r>
            <a:r>
              <a:rPr lang="ru-RU" sz="2800" dirty="0"/>
              <a:t>») и «революция» («</a:t>
            </a:r>
            <a:r>
              <a:rPr lang="en-US" sz="2800" dirty="0"/>
              <a:t>revolution</a:t>
            </a:r>
            <a:r>
              <a:rPr lang="ru-RU" sz="2800" dirty="0"/>
              <a:t>») и означающий коренные, революционные преобразования путем реформ </a:t>
            </a:r>
            <a:endParaRPr lang="ru-RU" sz="2800" dirty="0" smtClean="0"/>
          </a:p>
          <a:p>
            <a:endParaRPr lang="ru-RU" sz="2800" i="1" dirty="0" smtClean="0"/>
          </a:p>
          <a:p>
            <a:r>
              <a:rPr lang="en-US" sz="2800" i="1" dirty="0" smtClean="0">
                <a:solidFill>
                  <a:srgbClr val="FF0000"/>
                </a:solidFill>
              </a:rPr>
              <a:t>Reelection</a:t>
            </a:r>
            <a:r>
              <a:rPr lang="ru-RU" sz="2800" dirty="0" smtClean="0"/>
              <a:t> </a:t>
            </a:r>
            <a:r>
              <a:rPr lang="ru-RU" sz="2800" dirty="0"/>
              <a:t>- гибрид понятий «революция» («</a:t>
            </a:r>
            <a:r>
              <a:rPr lang="en-US" sz="2800" dirty="0"/>
              <a:t>revolution</a:t>
            </a:r>
            <a:r>
              <a:rPr lang="ru-RU" sz="2800" dirty="0"/>
              <a:t>») и «выборы» («</a:t>
            </a:r>
            <a:r>
              <a:rPr lang="en-US" sz="2800" dirty="0"/>
              <a:t>election</a:t>
            </a:r>
            <a:r>
              <a:rPr lang="ru-RU" sz="2800" dirty="0"/>
              <a:t>»), означающий смену власти посредством массовых акций протеста по поводу несогласия с итогами выборов.</a:t>
            </a:r>
          </a:p>
        </p:txBody>
      </p:sp>
    </p:spTree>
    <p:extLst>
      <p:ext uri="{BB962C8B-B14F-4D97-AF65-F5344CB8AC3E}">
        <p14:creationId xmlns:p14="http://schemas.microsoft.com/office/powerpoint/2010/main" val="1607491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Точки зрения на революцию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321046"/>
              </p:ext>
            </p:extLst>
          </p:nvPr>
        </p:nvGraphicFramePr>
        <p:xfrm>
          <a:off x="467544" y="1268760"/>
          <a:ext cx="8424935" cy="54726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192"/>
                <a:gridCol w="2448272"/>
                <a:gridCol w="2520280"/>
                <a:gridCol w="1728191"/>
              </a:tblGrid>
              <a:tr h="16838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</a:rPr>
                        <a:t>Революцион-ная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Контрреволюционная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Обывательская: </a:t>
                      </a:r>
                      <a:r>
                        <a:rPr lang="ru-RU" sz="2000" dirty="0" smtClean="0">
                          <a:effectLst/>
                        </a:rPr>
                        <a:t>приспособленческая </a:t>
                      </a:r>
                      <a:r>
                        <a:rPr lang="ru-RU" sz="2000" dirty="0">
                          <a:effectLst/>
                        </a:rPr>
                        <a:t>или </a:t>
                      </a:r>
                      <a:r>
                        <a:rPr lang="ru-RU" sz="2000" dirty="0" err="1">
                          <a:effectLst/>
                        </a:rPr>
                        <a:t>ретреативная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Научная или объективная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87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Позиция </a:t>
                      </a:r>
                      <a:r>
                        <a:rPr lang="ru-RU" sz="2400" dirty="0" smtClean="0">
                          <a:effectLst/>
                        </a:rPr>
                        <a:t>революционеров-участников революции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Позиция </a:t>
                      </a:r>
                      <a:r>
                        <a:rPr lang="ru-RU" sz="2400" dirty="0">
                          <a:effectLst/>
                        </a:rPr>
                        <a:t>принципиальных </a:t>
                      </a:r>
                      <a:r>
                        <a:rPr lang="ru-RU" sz="2400" dirty="0" err="1" smtClean="0">
                          <a:effectLst/>
                        </a:rPr>
                        <a:t>контррево</a:t>
                      </a:r>
                      <a:r>
                        <a:rPr lang="ru-RU" sz="2400" dirty="0" smtClean="0">
                          <a:effectLst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</a:rPr>
                        <a:t>люционеров</a:t>
                      </a:r>
                      <a:r>
                        <a:rPr lang="ru-RU" sz="2400" dirty="0">
                          <a:effectLst/>
                        </a:rPr>
                        <a:t>, </a:t>
                      </a:r>
                      <a:r>
                        <a:rPr lang="ru-RU" sz="2400" dirty="0" smtClean="0">
                          <a:effectLst/>
                        </a:rPr>
                        <a:t>ре шившихся </a:t>
                      </a:r>
                      <a:r>
                        <a:rPr lang="ru-RU" sz="2400" dirty="0">
                          <a:effectLst/>
                        </a:rPr>
                        <a:t>на вооруженное  противодействие </a:t>
                      </a:r>
                      <a:r>
                        <a:rPr lang="ru-RU" sz="2400" dirty="0" smtClean="0">
                          <a:effectLst/>
                        </a:rPr>
                        <a:t>революции</a:t>
                      </a:r>
                      <a:endParaRPr lang="ru-RU" sz="2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Позиция </a:t>
                      </a:r>
                      <a:r>
                        <a:rPr lang="ru-RU" sz="2400" dirty="0" smtClean="0">
                          <a:effectLst/>
                        </a:rPr>
                        <a:t>обывателей-кон </a:t>
                      </a:r>
                      <a:r>
                        <a:rPr lang="ru-RU" sz="2400" dirty="0" err="1" smtClean="0">
                          <a:effectLst/>
                        </a:rPr>
                        <a:t>формистов</a:t>
                      </a:r>
                      <a:r>
                        <a:rPr lang="ru-RU" sz="2400" dirty="0">
                          <a:effectLst/>
                        </a:rPr>
                        <a:t>: принять сторону </a:t>
                      </a:r>
                      <a:r>
                        <a:rPr lang="ru-RU" sz="2400" dirty="0" smtClean="0">
                          <a:effectLst/>
                        </a:rPr>
                        <a:t>победившей пар </a:t>
                      </a:r>
                      <a:r>
                        <a:rPr lang="ru-RU" sz="2400" dirty="0" err="1" smtClean="0">
                          <a:effectLst/>
                        </a:rPr>
                        <a:t>тии</a:t>
                      </a:r>
                      <a:r>
                        <a:rPr lang="ru-RU" sz="2400" dirty="0" smtClean="0">
                          <a:effectLst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</a:rPr>
                        <a:t>революцио</a:t>
                      </a:r>
                      <a:r>
                        <a:rPr lang="ru-RU" sz="2400" dirty="0" smtClean="0">
                          <a:effectLst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</a:rPr>
                        <a:t>неров</a:t>
                      </a:r>
                      <a:r>
                        <a:rPr lang="ru-RU" sz="2400" dirty="0" smtClean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или контр </a:t>
                      </a:r>
                      <a:r>
                        <a:rPr lang="ru-RU" sz="2400" dirty="0" smtClean="0">
                          <a:effectLst/>
                        </a:rPr>
                        <a:t>революционеров  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Позиция  </a:t>
                      </a:r>
                      <a:r>
                        <a:rPr lang="ru-RU" sz="2400" dirty="0" smtClean="0">
                          <a:effectLst/>
                        </a:rPr>
                        <a:t>включен </a:t>
                      </a:r>
                      <a:r>
                        <a:rPr lang="ru-RU" sz="2400" dirty="0" err="1" smtClean="0">
                          <a:effectLst/>
                        </a:rPr>
                        <a:t>ного</a:t>
                      </a:r>
                      <a:r>
                        <a:rPr lang="ru-RU" sz="2400" dirty="0" smtClean="0">
                          <a:effectLst/>
                        </a:rPr>
                        <a:t> или </a:t>
                      </a:r>
                      <a:r>
                        <a:rPr lang="ru-RU" sz="2400" dirty="0" err="1" smtClean="0">
                          <a:effectLst/>
                        </a:rPr>
                        <a:t>невключенного</a:t>
                      </a:r>
                      <a:r>
                        <a:rPr lang="ru-RU" sz="2400" smtClean="0">
                          <a:effectLst/>
                        </a:rPr>
                        <a:t> наблю</a:t>
                      </a:r>
                      <a:r>
                        <a:rPr lang="ru-RU" sz="2400" dirty="0" smtClean="0">
                          <a:effectLst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</a:rPr>
                        <a:t>дателя</a:t>
                      </a:r>
                      <a:r>
                        <a:rPr lang="ru-RU" sz="2400" dirty="0">
                          <a:effectLst/>
                        </a:rPr>
                        <a:t>;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8631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8064896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1125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«Бархатная» революция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556792"/>
            <a:ext cx="8424936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«</a:t>
            </a:r>
            <a:r>
              <a:rPr lang="ru-RU" sz="2800" b="1" dirty="0" err="1"/>
              <a:t>Ба́рхатная</a:t>
            </a:r>
            <a:r>
              <a:rPr lang="ru-RU" sz="2800" b="1" dirty="0"/>
              <a:t> </a:t>
            </a:r>
            <a:r>
              <a:rPr lang="ru-RU" sz="2800" b="1" dirty="0" err="1"/>
              <a:t>револю́ция</a:t>
            </a:r>
            <a:r>
              <a:rPr lang="ru-RU" sz="2800" b="1" dirty="0"/>
              <a:t>»</a:t>
            </a:r>
            <a:r>
              <a:rPr lang="ru-RU" sz="2800" dirty="0"/>
              <a:t> </a:t>
            </a:r>
            <a:r>
              <a:rPr lang="ru-RU" sz="2800" dirty="0" smtClean="0"/>
              <a:t>— </a:t>
            </a:r>
            <a:r>
              <a:rPr lang="ru-RU" sz="2800" dirty="0"/>
              <a:t>мирное гражданское восстание в </a:t>
            </a:r>
            <a:r>
              <a:rPr lang="ru-RU" sz="2800" dirty="0">
                <a:hlinkClick r:id="rId2" tooltip="Чехословакия"/>
              </a:rPr>
              <a:t>Чехословакии</a:t>
            </a:r>
            <a:r>
              <a:rPr lang="ru-RU" sz="2800" dirty="0"/>
              <a:t> в ноябре — декабре </a:t>
            </a:r>
            <a:r>
              <a:rPr lang="ru-RU" sz="2800" dirty="0">
                <a:hlinkClick r:id="rId3" tooltip="1989 год"/>
              </a:rPr>
              <a:t>1989 года</a:t>
            </a:r>
            <a:r>
              <a:rPr lang="ru-RU" sz="2800" dirty="0"/>
              <a:t>. Привела к сравнительно быстрому отстранению </a:t>
            </a:r>
          </a:p>
          <a:p>
            <a:r>
              <a:rPr lang="ru-RU" sz="2800" dirty="0" smtClean="0"/>
              <a:t>от </a:t>
            </a:r>
            <a:r>
              <a:rPr lang="ru-RU" sz="2800" dirty="0"/>
              <a:t>власти </a:t>
            </a:r>
            <a:r>
              <a:rPr lang="ru-RU" sz="2800" dirty="0">
                <a:hlinkClick r:id="rId4" tooltip="Коммунистическая партия Чехословакии"/>
              </a:rPr>
              <a:t>коммунистической </a:t>
            </a:r>
            <a:r>
              <a:rPr lang="ru-RU" sz="2800" dirty="0" smtClean="0">
                <a:hlinkClick r:id="rId4" tooltip="Коммунистическая партия Чехословакии"/>
              </a:rPr>
              <a:t>партии</a:t>
            </a:r>
            <a:r>
              <a:rPr lang="ru-RU" sz="2800" dirty="0" smtClean="0"/>
              <a:t>, </a:t>
            </a:r>
            <a:r>
              <a:rPr lang="ru-RU" sz="2800" dirty="0"/>
              <a:t>организованному демонтажу социалистического </a:t>
            </a:r>
            <a:r>
              <a:rPr lang="ru-RU" sz="2800" dirty="0" smtClean="0"/>
              <a:t>строя</a:t>
            </a:r>
            <a:r>
              <a:rPr lang="ru-RU" sz="2800" dirty="0"/>
              <a:t> </a:t>
            </a:r>
            <a:r>
              <a:rPr lang="ru-RU" sz="2800" dirty="0" smtClean="0"/>
              <a:t>в </a:t>
            </a:r>
            <a:r>
              <a:rPr lang="ru-RU" sz="2800" dirty="0" smtClean="0">
                <a:hlinkClick r:id="rId5" tooltip="ЧССР"/>
              </a:rPr>
              <a:t>ЧССР</a:t>
            </a:r>
            <a:r>
              <a:rPr lang="ru-RU" sz="2800" dirty="0"/>
              <a:t> </a:t>
            </a:r>
            <a:r>
              <a:rPr lang="ru-RU" sz="2800" dirty="0" smtClean="0"/>
              <a:t>и построению новой политической системы.</a:t>
            </a:r>
          </a:p>
          <a:p>
            <a:endParaRPr lang="ru-RU" sz="2800" dirty="0" smtClean="0"/>
          </a:p>
          <a:p>
            <a:r>
              <a:rPr lang="ru-RU" sz="2800" dirty="0" smtClean="0"/>
              <a:t>Затем имела место в других странах Восточной и Центральной Европы и в СССР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77260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405</Words>
  <Application>Microsoft Office PowerPoint</Application>
  <PresentationFormat>Экран (4:3)</PresentationFormat>
  <Paragraphs>54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Характерные черты и сравнительный анализ классических, «бархатных» и «цветных» революций</vt:lpstr>
      <vt:lpstr>Презентация PowerPoint</vt:lpstr>
      <vt:lpstr>Презентация PowerPoint</vt:lpstr>
      <vt:lpstr>Презентация PowerPoint</vt:lpstr>
      <vt:lpstr>Презентация PowerPoint</vt:lpstr>
      <vt:lpstr>Новые коннотации революции</vt:lpstr>
      <vt:lpstr>Точки зрения на революцию</vt:lpstr>
      <vt:lpstr>Презентация PowerPoint</vt:lpstr>
      <vt:lpstr>«Бархатная» революция</vt:lpstr>
      <vt:lpstr>Презентация PowerPoint</vt:lpstr>
      <vt:lpstr>Презентация PowerPoint</vt:lpstr>
      <vt:lpstr>«Цветная» революция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Борис</dc:creator>
  <cp:lastModifiedBy>User</cp:lastModifiedBy>
  <cp:revision>44</cp:revision>
  <dcterms:created xsi:type="dcterms:W3CDTF">2018-09-22T02:33:51Z</dcterms:created>
  <dcterms:modified xsi:type="dcterms:W3CDTF">2018-10-03T15:46:06Z</dcterms:modified>
</cp:coreProperties>
</file>